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70" r:id="rId8"/>
    <p:sldId id="263" r:id="rId9"/>
    <p:sldId id="264" r:id="rId10"/>
    <p:sldId id="265" r:id="rId11"/>
    <p:sldId id="266" r:id="rId12"/>
    <p:sldId id="267" r:id="rId13"/>
    <p:sldId id="268"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B1BB8-DC48-4E32-915E-4C719BE0AD5C}" v="1" dt="2024-02-04T19:35:56.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3" d="100"/>
          <a:sy n="43" d="100"/>
        </p:scale>
        <p:origin x="52"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hyperlink" Target="mailto:jfitzgerald@police.Deerfield.ma.us" TargetMode="External"/><Relationship Id="rId5" Type="http://schemas.openxmlformats.org/officeDocument/2006/relationships/image" Target="../media/image21.sv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hyperlink" Target="mailto:jfitzgerald@police.Deerfield.ma.us" TargetMode="External"/><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46394-4C29-49E7-ACE5-C09F0DD9BE5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CD7D127-E45A-463C-92E0-2A08AD5CD8C6}">
      <dgm:prSet/>
      <dgm:spPr/>
      <dgm:t>
        <a:bodyPr/>
        <a:lstStyle/>
        <a:p>
          <a:r>
            <a:rPr lang="en-US"/>
            <a:t>The ongoing process of self exploration and self critique.</a:t>
          </a:r>
        </a:p>
      </dgm:t>
    </dgm:pt>
    <dgm:pt modelId="{928C76A6-7C38-409C-9C19-9AEE82B7DD0A}" type="parTrans" cxnId="{6F218117-0758-4214-B9A4-3FE71E58BB17}">
      <dgm:prSet/>
      <dgm:spPr/>
      <dgm:t>
        <a:bodyPr/>
        <a:lstStyle/>
        <a:p>
          <a:endParaRPr lang="en-US"/>
        </a:p>
      </dgm:t>
    </dgm:pt>
    <dgm:pt modelId="{29D732CC-8C35-4CCF-AC34-665DEF9135CB}" type="sibTrans" cxnId="{6F218117-0758-4214-B9A4-3FE71E58BB17}">
      <dgm:prSet/>
      <dgm:spPr/>
      <dgm:t>
        <a:bodyPr/>
        <a:lstStyle/>
        <a:p>
          <a:endParaRPr lang="en-US"/>
        </a:p>
      </dgm:t>
    </dgm:pt>
    <dgm:pt modelId="{AEBCE588-7CC7-4598-A967-609269BBBE0E}">
      <dgm:prSet/>
      <dgm:spPr/>
      <dgm:t>
        <a:bodyPr/>
        <a:lstStyle/>
        <a:p>
          <a:r>
            <a:rPr lang="en-US"/>
            <a:t>A willingness to learn from others and honoring their beliefs and values.</a:t>
          </a:r>
        </a:p>
      </dgm:t>
    </dgm:pt>
    <dgm:pt modelId="{8619DB8C-822F-45B4-82A2-7818516728B5}" type="parTrans" cxnId="{6DC7F86B-E0F1-4046-9D0F-DE038A2233E9}">
      <dgm:prSet/>
      <dgm:spPr/>
      <dgm:t>
        <a:bodyPr/>
        <a:lstStyle/>
        <a:p>
          <a:endParaRPr lang="en-US"/>
        </a:p>
      </dgm:t>
    </dgm:pt>
    <dgm:pt modelId="{1ADFE6F3-4273-47F8-AFE4-1D62E6CE8A4B}" type="sibTrans" cxnId="{6DC7F86B-E0F1-4046-9D0F-DE038A2233E9}">
      <dgm:prSet/>
      <dgm:spPr/>
      <dgm:t>
        <a:bodyPr/>
        <a:lstStyle/>
        <a:p>
          <a:endParaRPr lang="en-US"/>
        </a:p>
      </dgm:t>
    </dgm:pt>
    <dgm:pt modelId="{9461467B-7FC3-448C-B2C6-B0ABF695E76F}">
      <dgm:prSet/>
      <dgm:spPr/>
      <dgm:t>
        <a:bodyPr/>
        <a:lstStyle/>
        <a:p>
          <a:r>
            <a:rPr lang="en-US"/>
            <a:t>Recognizing the power imbalance that exists between Law Enforcement and the community.</a:t>
          </a:r>
        </a:p>
      </dgm:t>
    </dgm:pt>
    <dgm:pt modelId="{70E7C890-831F-41C9-A573-DB31C07FD535}" type="parTrans" cxnId="{5DA205FF-2288-48DC-9007-B122F8786DA0}">
      <dgm:prSet/>
      <dgm:spPr/>
      <dgm:t>
        <a:bodyPr/>
        <a:lstStyle/>
        <a:p>
          <a:endParaRPr lang="en-US"/>
        </a:p>
      </dgm:t>
    </dgm:pt>
    <dgm:pt modelId="{96EFE537-027B-4D46-AF41-E95ECE48FE5B}" type="sibTrans" cxnId="{5DA205FF-2288-48DC-9007-B122F8786DA0}">
      <dgm:prSet/>
      <dgm:spPr/>
      <dgm:t>
        <a:bodyPr/>
        <a:lstStyle/>
        <a:p>
          <a:endParaRPr lang="en-US"/>
        </a:p>
      </dgm:t>
    </dgm:pt>
    <dgm:pt modelId="{57A8EE15-66AF-4CD0-BFE7-3347F571D983}" type="pres">
      <dgm:prSet presAssocID="{FF046394-4C29-49E7-ACE5-C09F0DD9BE50}" presName="root" presStyleCnt="0">
        <dgm:presLayoutVars>
          <dgm:dir/>
          <dgm:resizeHandles val="exact"/>
        </dgm:presLayoutVars>
      </dgm:prSet>
      <dgm:spPr/>
    </dgm:pt>
    <dgm:pt modelId="{1E058218-4673-45BF-A8BD-2430269F1244}" type="pres">
      <dgm:prSet presAssocID="{1CD7D127-E45A-463C-92E0-2A08AD5CD8C6}" presName="compNode" presStyleCnt="0"/>
      <dgm:spPr/>
    </dgm:pt>
    <dgm:pt modelId="{F41D9EA2-DD3B-4D89-BB8E-EDE768CFAC84}" type="pres">
      <dgm:prSet presAssocID="{1CD7D127-E45A-463C-92E0-2A08AD5CD8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9CDADAC-2E3A-47CA-A354-6026A11DC2C2}" type="pres">
      <dgm:prSet presAssocID="{1CD7D127-E45A-463C-92E0-2A08AD5CD8C6}" presName="spaceRect" presStyleCnt="0"/>
      <dgm:spPr/>
    </dgm:pt>
    <dgm:pt modelId="{2DF48956-05D9-469D-A273-625DAB205D10}" type="pres">
      <dgm:prSet presAssocID="{1CD7D127-E45A-463C-92E0-2A08AD5CD8C6}" presName="textRect" presStyleLbl="revTx" presStyleIdx="0" presStyleCnt="3">
        <dgm:presLayoutVars>
          <dgm:chMax val="1"/>
          <dgm:chPref val="1"/>
        </dgm:presLayoutVars>
      </dgm:prSet>
      <dgm:spPr/>
    </dgm:pt>
    <dgm:pt modelId="{0E885964-4A72-4BAB-A879-67D5D1F729AB}" type="pres">
      <dgm:prSet presAssocID="{29D732CC-8C35-4CCF-AC34-665DEF9135CB}" presName="sibTrans" presStyleCnt="0"/>
      <dgm:spPr/>
    </dgm:pt>
    <dgm:pt modelId="{52AC69A5-ACF5-420B-B5CD-343C64C52BF7}" type="pres">
      <dgm:prSet presAssocID="{AEBCE588-7CC7-4598-A967-609269BBBE0E}" presName="compNode" presStyleCnt="0"/>
      <dgm:spPr/>
    </dgm:pt>
    <dgm:pt modelId="{C7A19562-B2CA-40D4-A314-181909E7ABE1}" type="pres">
      <dgm:prSet presAssocID="{AEBCE588-7CC7-4598-A967-609269BBBE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3803418B-B40D-4B91-8490-58147065F676}" type="pres">
      <dgm:prSet presAssocID="{AEBCE588-7CC7-4598-A967-609269BBBE0E}" presName="spaceRect" presStyleCnt="0"/>
      <dgm:spPr/>
    </dgm:pt>
    <dgm:pt modelId="{BA09BA14-ACDC-47BD-8DDA-D1E6E73402E8}" type="pres">
      <dgm:prSet presAssocID="{AEBCE588-7CC7-4598-A967-609269BBBE0E}" presName="textRect" presStyleLbl="revTx" presStyleIdx="1" presStyleCnt="3">
        <dgm:presLayoutVars>
          <dgm:chMax val="1"/>
          <dgm:chPref val="1"/>
        </dgm:presLayoutVars>
      </dgm:prSet>
      <dgm:spPr/>
    </dgm:pt>
    <dgm:pt modelId="{93F9154C-655E-42F9-B67E-B80BBEC854D1}" type="pres">
      <dgm:prSet presAssocID="{1ADFE6F3-4273-47F8-AFE4-1D62E6CE8A4B}" presName="sibTrans" presStyleCnt="0"/>
      <dgm:spPr/>
    </dgm:pt>
    <dgm:pt modelId="{3D030206-BBF3-4690-9F46-0F974465DD39}" type="pres">
      <dgm:prSet presAssocID="{9461467B-7FC3-448C-B2C6-B0ABF695E76F}" presName="compNode" presStyleCnt="0"/>
      <dgm:spPr/>
    </dgm:pt>
    <dgm:pt modelId="{41FD4B00-D342-4DBB-8A3B-C61A3179AE98}" type="pres">
      <dgm:prSet presAssocID="{9461467B-7FC3-448C-B2C6-B0ABF695E7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49310ABA-C0E8-4D55-B274-64D543DBDBF5}" type="pres">
      <dgm:prSet presAssocID="{9461467B-7FC3-448C-B2C6-B0ABF695E76F}" presName="spaceRect" presStyleCnt="0"/>
      <dgm:spPr/>
    </dgm:pt>
    <dgm:pt modelId="{B7A2738B-DAC4-46EE-9027-099326B4734B}" type="pres">
      <dgm:prSet presAssocID="{9461467B-7FC3-448C-B2C6-B0ABF695E76F}" presName="textRect" presStyleLbl="revTx" presStyleIdx="2" presStyleCnt="3">
        <dgm:presLayoutVars>
          <dgm:chMax val="1"/>
          <dgm:chPref val="1"/>
        </dgm:presLayoutVars>
      </dgm:prSet>
      <dgm:spPr/>
    </dgm:pt>
  </dgm:ptLst>
  <dgm:cxnLst>
    <dgm:cxn modelId="{6F218117-0758-4214-B9A4-3FE71E58BB17}" srcId="{FF046394-4C29-49E7-ACE5-C09F0DD9BE50}" destId="{1CD7D127-E45A-463C-92E0-2A08AD5CD8C6}" srcOrd="0" destOrd="0" parTransId="{928C76A6-7C38-409C-9C19-9AEE82B7DD0A}" sibTransId="{29D732CC-8C35-4CCF-AC34-665DEF9135CB}"/>
    <dgm:cxn modelId="{6DC7F86B-E0F1-4046-9D0F-DE038A2233E9}" srcId="{FF046394-4C29-49E7-ACE5-C09F0DD9BE50}" destId="{AEBCE588-7CC7-4598-A967-609269BBBE0E}" srcOrd="1" destOrd="0" parTransId="{8619DB8C-822F-45B4-82A2-7818516728B5}" sibTransId="{1ADFE6F3-4273-47F8-AFE4-1D62E6CE8A4B}"/>
    <dgm:cxn modelId="{60B065A8-C4D3-40C2-A0D8-9DA3E8C5DF2F}" type="presOf" srcId="{AEBCE588-7CC7-4598-A967-609269BBBE0E}" destId="{BA09BA14-ACDC-47BD-8DDA-D1E6E73402E8}" srcOrd="0" destOrd="0" presId="urn:microsoft.com/office/officeart/2018/2/layout/IconLabelList"/>
    <dgm:cxn modelId="{51E81CB4-21B5-4C97-A753-E04C625B013A}" type="presOf" srcId="{9461467B-7FC3-448C-B2C6-B0ABF695E76F}" destId="{B7A2738B-DAC4-46EE-9027-099326B4734B}" srcOrd="0" destOrd="0" presId="urn:microsoft.com/office/officeart/2018/2/layout/IconLabelList"/>
    <dgm:cxn modelId="{DE065AD4-1E44-4726-8718-16BFAF11C91D}" type="presOf" srcId="{1CD7D127-E45A-463C-92E0-2A08AD5CD8C6}" destId="{2DF48956-05D9-469D-A273-625DAB205D10}" srcOrd="0" destOrd="0" presId="urn:microsoft.com/office/officeart/2018/2/layout/IconLabelList"/>
    <dgm:cxn modelId="{305934DD-A49F-487D-A9F2-4D686AA308E0}" type="presOf" srcId="{FF046394-4C29-49E7-ACE5-C09F0DD9BE50}" destId="{57A8EE15-66AF-4CD0-BFE7-3347F571D983}" srcOrd="0" destOrd="0" presId="urn:microsoft.com/office/officeart/2018/2/layout/IconLabelList"/>
    <dgm:cxn modelId="{5DA205FF-2288-48DC-9007-B122F8786DA0}" srcId="{FF046394-4C29-49E7-ACE5-C09F0DD9BE50}" destId="{9461467B-7FC3-448C-B2C6-B0ABF695E76F}" srcOrd="2" destOrd="0" parTransId="{70E7C890-831F-41C9-A573-DB31C07FD535}" sibTransId="{96EFE537-027B-4D46-AF41-E95ECE48FE5B}"/>
    <dgm:cxn modelId="{BADE2D0C-0662-44A7-8FA0-36844D0236D0}" type="presParOf" srcId="{57A8EE15-66AF-4CD0-BFE7-3347F571D983}" destId="{1E058218-4673-45BF-A8BD-2430269F1244}" srcOrd="0" destOrd="0" presId="urn:microsoft.com/office/officeart/2018/2/layout/IconLabelList"/>
    <dgm:cxn modelId="{16BDF86C-BBF2-4930-AAF8-EAFEB882449E}" type="presParOf" srcId="{1E058218-4673-45BF-A8BD-2430269F1244}" destId="{F41D9EA2-DD3B-4D89-BB8E-EDE768CFAC84}" srcOrd="0" destOrd="0" presId="urn:microsoft.com/office/officeart/2018/2/layout/IconLabelList"/>
    <dgm:cxn modelId="{3E2591EC-031D-4470-8FA3-9F43767FE6F3}" type="presParOf" srcId="{1E058218-4673-45BF-A8BD-2430269F1244}" destId="{E9CDADAC-2E3A-47CA-A354-6026A11DC2C2}" srcOrd="1" destOrd="0" presId="urn:microsoft.com/office/officeart/2018/2/layout/IconLabelList"/>
    <dgm:cxn modelId="{17EA292B-AB9B-489A-A591-1C1BE8275F23}" type="presParOf" srcId="{1E058218-4673-45BF-A8BD-2430269F1244}" destId="{2DF48956-05D9-469D-A273-625DAB205D10}" srcOrd="2" destOrd="0" presId="urn:microsoft.com/office/officeart/2018/2/layout/IconLabelList"/>
    <dgm:cxn modelId="{EDBC636E-9F2F-496B-8691-68A824AF01D0}" type="presParOf" srcId="{57A8EE15-66AF-4CD0-BFE7-3347F571D983}" destId="{0E885964-4A72-4BAB-A879-67D5D1F729AB}" srcOrd="1" destOrd="0" presId="urn:microsoft.com/office/officeart/2018/2/layout/IconLabelList"/>
    <dgm:cxn modelId="{9FCD6D00-CCD6-46B9-8749-92508A926119}" type="presParOf" srcId="{57A8EE15-66AF-4CD0-BFE7-3347F571D983}" destId="{52AC69A5-ACF5-420B-B5CD-343C64C52BF7}" srcOrd="2" destOrd="0" presId="urn:microsoft.com/office/officeart/2018/2/layout/IconLabelList"/>
    <dgm:cxn modelId="{789F2B80-172C-4CE5-858D-D91341024272}" type="presParOf" srcId="{52AC69A5-ACF5-420B-B5CD-343C64C52BF7}" destId="{C7A19562-B2CA-40D4-A314-181909E7ABE1}" srcOrd="0" destOrd="0" presId="urn:microsoft.com/office/officeart/2018/2/layout/IconLabelList"/>
    <dgm:cxn modelId="{0C5AD96C-BA0B-4C56-ABF8-7AC67D573601}" type="presParOf" srcId="{52AC69A5-ACF5-420B-B5CD-343C64C52BF7}" destId="{3803418B-B40D-4B91-8490-58147065F676}" srcOrd="1" destOrd="0" presId="urn:microsoft.com/office/officeart/2018/2/layout/IconLabelList"/>
    <dgm:cxn modelId="{09490B9D-9797-4CAD-8E79-2623744D7199}" type="presParOf" srcId="{52AC69A5-ACF5-420B-B5CD-343C64C52BF7}" destId="{BA09BA14-ACDC-47BD-8DDA-D1E6E73402E8}" srcOrd="2" destOrd="0" presId="urn:microsoft.com/office/officeart/2018/2/layout/IconLabelList"/>
    <dgm:cxn modelId="{E7CD5FCD-A9D9-458F-BF60-A2BBB8EC5175}" type="presParOf" srcId="{57A8EE15-66AF-4CD0-BFE7-3347F571D983}" destId="{93F9154C-655E-42F9-B67E-B80BBEC854D1}" srcOrd="3" destOrd="0" presId="urn:microsoft.com/office/officeart/2018/2/layout/IconLabelList"/>
    <dgm:cxn modelId="{3DFF36A5-1DDB-4740-84E0-883C07183571}" type="presParOf" srcId="{57A8EE15-66AF-4CD0-BFE7-3347F571D983}" destId="{3D030206-BBF3-4690-9F46-0F974465DD39}" srcOrd="4" destOrd="0" presId="urn:microsoft.com/office/officeart/2018/2/layout/IconLabelList"/>
    <dgm:cxn modelId="{CB88EF49-7A6F-4A91-B7A3-866C5BE3FC19}" type="presParOf" srcId="{3D030206-BBF3-4690-9F46-0F974465DD39}" destId="{41FD4B00-D342-4DBB-8A3B-C61A3179AE98}" srcOrd="0" destOrd="0" presId="urn:microsoft.com/office/officeart/2018/2/layout/IconLabelList"/>
    <dgm:cxn modelId="{7B7F62F2-370A-4A23-A182-24084C05CD18}" type="presParOf" srcId="{3D030206-BBF3-4690-9F46-0F974465DD39}" destId="{49310ABA-C0E8-4D55-B274-64D543DBDBF5}" srcOrd="1" destOrd="0" presId="urn:microsoft.com/office/officeart/2018/2/layout/IconLabelList"/>
    <dgm:cxn modelId="{94747775-4573-416E-925B-6C54F93F8772}" type="presParOf" srcId="{3D030206-BBF3-4690-9F46-0F974465DD39}" destId="{B7A2738B-DAC4-46EE-9027-099326B4734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62BAA-9928-436C-BC26-56B444051C3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E3F892-C1FB-4790-B197-AF72F5E962F1}">
      <dgm:prSet/>
      <dgm:spPr/>
      <dgm:t>
        <a:bodyPr/>
        <a:lstStyle/>
        <a:p>
          <a:pPr>
            <a:lnSpc>
              <a:spcPct val="100000"/>
            </a:lnSpc>
          </a:pPr>
          <a:r>
            <a:rPr lang="en-US"/>
            <a:t>James Fitzgerald</a:t>
          </a:r>
          <a:br>
            <a:rPr lang="en-US"/>
          </a:br>
          <a:r>
            <a:rPr lang="en-US">
              <a:hlinkClick xmlns:r="http://schemas.openxmlformats.org/officeDocument/2006/relationships" r:id="rId1"/>
            </a:rPr>
            <a:t>jfitzgerald@police.Deerfield.ma.us</a:t>
          </a:r>
          <a:endParaRPr lang="en-US"/>
        </a:p>
      </dgm:t>
    </dgm:pt>
    <dgm:pt modelId="{4C508049-2D26-44F0-BC2E-A679C2BE3894}" type="parTrans" cxnId="{70DAAB56-7C83-4A69-82D2-71F3C34B2811}">
      <dgm:prSet/>
      <dgm:spPr/>
      <dgm:t>
        <a:bodyPr/>
        <a:lstStyle/>
        <a:p>
          <a:endParaRPr lang="en-US"/>
        </a:p>
      </dgm:t>
    </dgm:pt>
    <dgm:pt modelId="{A621BDEB-CAEE-4D81-BED3-807879A251D3}" type="sibTrans" cxnId="{70DAAB56-7C83-4A69-82D2-71F3C34B2811}">
      <dgm:prSet/>
      <dgm:spPr/>
      <dgm:t>
        <a:bodyPr/>
        <a:lstStyle/>
        <a:p>
          <a:endParaRPr lang="en-US"/>
        </a:p>
      </dgm:t>
    </dgm:pt>
    <dgm:pt modelId="{3E8BF961-9007-496A-BDD6-273337555A65}">
      <dgm:prSet/>
      <dgm:spPr/>
      <dgm:t>
        <a:bodyPr/>
        <a:lstStyle/>
        <a:p>
          <a:pPr>
            <a:lnSpc>
              <a:spcPct val="100000"/>
            </a:lnSpc>
          </a:pPr>
          <a:r>
            <a:rPr lang="en-US"/>
            <a:t>Kaitlin Richotte-Rock</a:t>
          </a:r>
          <a:br>
            <a:rPr lang="en-US"/>
          </a:br>
          <a:r>
            <a:rPr lang="en-US"/>
            <a:t>Kaitlin.RichotteRock@csoinc.org</a:t>
          </a:r>
        </a:p>
      </dgm:t>
    </dgm:pt>
    <dgm:pt modelId="{FFBDCDA1-E174-42C1-B125-271D226409A5}" type="parTrans" cxnId="{AAFE373D-B962-4256-A265-65EB03EAD288}">
      <dgm:prSet/>
      <dgm:spPr/>
      <dgm:t>
        <a:bodyPr/>
        <a:lstStyle/>
        <a:p>
          <a:endParaRPr lang="en-US"/>
        </a:p>
      </dgm:t>
    </dgm:pt>
    <dgm:pt modelId="{91CF8DA1-A5C6-48F8-8BA1-6EEB8870FDE2}" type="sibTrans" cxnId="{AAFE373D-B962-4256-A265-65EB03EAD288}">
      <dgm:prSet/>
      <dgm:spPr/>
      <dgm:t>
        <a:bodyPr/>
        <a:lstStyle/>
        <a:p>
          <a:endParaRPr lang="en-US"/>
        </a:p>
      </dgm:t>
    </dgm:pt>
    <dgm:pt modelId="{711C0C77-7F96-4027-9856-EBF8EEC33956}" type="pres">
      <dgm:prSet presAssocID="{75262BAA-9928-436C-BC26-56B444051C3C}" presName="root" presStyleCnt="0">
        <dgm:presLayoutVars>
          <dgm:dir/>
          <dgm:resizeHandles val="exact"/>
        </dgm:presLayoutVars>
      </dgm:prSet>
      <dgm:spPr/>
    </dgm:pt>
    <dgm:pt modelId="{B9BDCEA7-8246-40D8-B68A-35ED36F20827}" type="pres">
      <dgm:prSet presAssocID="{CFE3F892-C1FB-4790-B197-AF72F5E962F1}" presName="compNode" presStyleCnt="0"/>
      <dgm:spPr/>
    </dgm:pt>
    <dgm:pt modelId="{44549F53-2F43-4509-B179-DB5E14F69D9A}" type="pres">
      <dgm:prSet presAssocID="{CFE3F892-C1FB-4790-B197-AF72F5E962F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nvelope"/>
        </a:ext>
      </dgm:extLst>
    </dgm:pt>
    <dgm:pt modelId="{4F0B14D1-90AD-4456-B186-9ADECF8F24AB}" type="pres">
      <dgm:prSet presAssocID="{CFE3F892-C1FB-4790-B197-AF72F5E962F1}" presName="spaceRect" presStyleCnt="0"/>
      <dgm:spPr/>
    </dgm:pt>
    <dgm:pt modelId="{4E487E36-04FD-45A2-98BA-F8F24CA7171A}" type="pres">
      <dgm:prSet presAssocID="{CFE3F892-C1FB-4790-B197-AF72F5E962F1}" presName="textRect" presStyleLbl="revTx" presStyleIdx="0" presStyleCnt="2">
        <dgm:presLayoutVars>
          <dgm:chMax val="1"/>
          <dgm:chPref val="1"/>
        </dgm:presLayoutVars>
      </dgm:prSet>
      <dgm:spPr/>
    </dgm:pt>
    <dgm:pt modelId="{C19EB726-F43C-4AA5-AD05-0A0BB12D8480}" type="pres">
      <dgm:prSet presAssocID="{A621BDEB-CAEE-4D81-BED3-807879A251D3}" presName="sibTrans" presStyleCnt="0"/>
      <dgm:spPr/>
    </dgm:pt>
    <dgm:pt modelId="{40DE98E4-39FD-4A27-892E-E90E2A0C9DC4}" type="pres">
      <dgm:prSet presAssocID="{3E8BF961-9007-496A-BDD6-273337555A65}" presName="compNode" presStyleCnt="0"/>
      <dgm:spPr/>
    </dgm:pt>
    <dgm:pt modelId="{3BC78302-12E9-48C2-A501-FA2EF21FF6C4}" type="pres">
      <dgm:prSet presAssocID="{3E8BF961-9007-496A-BDD6-273337555A6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mail"/>
        </a:ext>
      </dgm:extLst>
    </dgm:pt>
    <dgm:pt modelId="{AEEDD3AB-494D-4D14-AB09-4BBB8A95F262}" type="pres">
      <dgm:prSet presAssocID="{3E8BF961-9007-496A-BDD6-273337555A65}" presName="spaceRect" presStyleCnt="0"/>
      <dgm:spPr/>
    </dgm:pt>
    <dgm:pt modelId="{101B8A43-7069-4DD3-8F47-D5C55A8550E9}" type="pres">
      <dgm:prSet presAssocID="{3E8BF961-9007-496A-BDD6-273337555A65}" presName="textRect" presStyleLbl="revTx" presStyleIdx="1" presStyleCnt="2">
        <dgm:presLayoutVars>
          <dgm:chMax val="1"/>
          <dgm:chPref val="1"/>
        </dgm:presLayoutVars>
      </dgm:prSet>
      <dgm:spPr/>
    </dgm:pt>
  </dgm:ptLst>
  <dgm:cxnLst>
    <dgm:cxn modelId="{AAFE373D-B962-4256-A265-65EB03EAD288}" srcId="{75262BAA-9928-436C-BC26-56B444051C3C}" destId="{3E8BF961-9007-496A-BDD6-273337555A65}" srcOrd="1" destOrd="0" parTransId="{FFBDCDA1-E174-42C1-B125-271D226409A5}" sibTransId="{91CF8DA1-A5C6-48F8-8BA1-6EEB8870FDE2}"/>
    <dgm:cxn modelId="{44D9316C-6885-41FA-8B1D-C8946F832059}" type="presOf" srcId="{3E8BF961-9007-496A-BDD6-273337555A65}" destId="{101B8A43-7069-4DD3-8F47-D5C55A8550E9}" srcOrd="0" destOrd="0" presId="urn:microsoft.com/office/officeart/2018/2/layout/IconLabelList"/>
    <dgm:cxn modelId="{AC23CA51-E0CA-4053-B70A-57B28B0E0A4E}" type="presOf" srcId="{CFE3F892-C1FB-4790-B197-AF72F5E962F1}" destId="{4E487E36-04FD-45A2-98BA-F8F24CA7171A}" srcOrd="0" destOrd="0" presId="urn:microsoft.com/office/officeart/2018/2/layout/IconLabelList"/>
    <dgm:cxn modelId="{70DAAB56-7C83-4A69-82D2-71F3C34B2811}" srcId="{75262BAA-9928-436C-BC26-56B444051C3C}" destId="{CFE3F892-C1FB-4790-B197-AF72F5E962F1}" srcOrd="0" destOrd="0" parTransId="{4C508049-2D26-44F0-BC2E-A679C2BE3894}" sibTransId="{A621BDEB-CAEE-4D81-BED3-807879A251D3}"/>
    <dgm:cxn modelId="{294A39EA-BE16-4644-9BE0-5BEEC79A8B8E}" type="presOf" srcId="{75262BAA-9928-436C-BC26-56B444051C3C}" destId="{711C0C77-7F96-4027-9856-EBF8EEC33956}" srcOrd="0" destOrd="0" presId="urn:microsoft.com/office/officeart/2018/2/layout/IconLabelList"/>
    <dgm:cxn modelId="{FA28463D-1BEC-440F-A687-4CCC4D551B1C}" type="presParOf" srcId="{711C0C77-7F96-4027-9856-EBF8EEC33956}" destId="{B9BDCEA7-8246-40D8-B68A-35ED36F20827}" srcOrd="0" destOrd="0" presId="urn:microsoft.com/office/officeart/2018/2/layout/IconLabelList"/>
    <dgm:cxn modelId="{05C5837B-4725-49F9-893A-6B38A2BB8690}" type="presParOf" srcId="{B9BDCEA7-8246-40D8-B68A-35ED36F20827}" destId="{44549F53-2F43-4509-B179-DB5E14F69D9A}" srcOrd="0" destOrd="0" presId="urn:microsoft.com/office/officeart/2018/2/layout/IconLabelList"/>
    <dgm:cxn modelId="{3140E4B1-A31A-4132-8BC3-D5C34915B454}" type="presParOf" srcId="{B9BDCEA7-8246-40D8-B68A-35ED36F20827}" destId="{4F0B14D1-90AD-4456-B186-9ADECF8F24AB}" srcOrd="1" destOrd="0" presId="urn:microsoft.com/office/officeart/2018/2/layout/IconLabelList"/>
    <dgm:cxn modelId="{9CE76FAE-C556-48E4-8794-444E033BE301}" type="presParOf" srcId="{B9BDCEA7-8246-40D8-B68A-35ED36F20827}" destId="{4E487E36-04FD-45A2-98BA-F8F24CA7171A}" srcOrd="2" destOrd="0" presId="urn:microsoft.com/office/officeart/2018/2/layout/IconLabelList"/>
    <dgm:cxn modelId="{ECB5EBF0-A4F3-4366-9803-1630632F4E82}" type="presParOf" srcId="{711C0C77-7F96-4027-9856-EBF8EEC33956}" destId="{C19EB726-F43C-4AA5-AD05-0A0BB12D8480}" srcOrd="1" destOrd="0" presId="urn:microsoft.com/office/officeart/2018/2/layout/IconLabelList"/>
    <dgm:cxn modelId="{80556796-448E-494C-A6FB-C6FF1BB1C2C6}" type="presParOf" srcId="{711C0C77-7F96-4027-9856-EBF8EEC33956}" destId="{40DE98E4-39FD-4A27-892E-E90E2A0C9DC4}" srcOrd="2" destOrd="0" presId="urn:microsoft.com/office/officeart/2018/2/layout/IconLabelList"/>
    <dgm:cxn modelId="{C5CA4A93-C29A-43BA-9377-5C9ABEE4D72D}" type="presParOf" srcId="{40DE98E4-39FD-4A27-892E-E90E2A0C9DC4}" destId="{3BC78302-12E9-48C2-A501-FA2EF21FF6C4}" srcOrd="0" destOrd="0" presId="urn:microsoft.com/office/officeart/2018/2/layout/IconLabelList"/>
    <dgm:cxn modelId="{518F6115-F656-4EFC-BAD9-159D78DA1788}" type="presParOf" srcId="{40DE98E4-39FD-4A27-892E-E90E2A0C9DC4}" destId="{AEEDD3AB-494D-4D14-AB09-4BBB8A95F262}" srcOrd="1" destOrd="0" presId="urn:microsoft.com/office/officeart/2018/2/layout/IconLabelList"/>
    <dgm:cxn modelId="{12A0DDF3-8110-420D-9D0C-3E82C1919F1B}" type="presParOf" srcId="{40DE98E4-39FD-4A27-892E-E90E2A0C9DC4}" destId="{101B8A43-7069-4DD3-8F47-D5C55A8550E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D9EA2-DD3B-4D89-BB8E-EDE768CFAC84}">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F48956-05D9-469D-A273-625DAB205D10}">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The ongoing process of self exploration and self critique.</a:t>
          </a:r>
        </a:p>
      </dsp:txBody>
      <dsp:txXfrm>
        <a:off x="59990" y="2654049"/>
        <a:ext cx="3226223" cy="720000"/>
      </dsp:txXfrm>
    </dsp:sp>
    <dsp:sp modelId="{C7A19562-B2CA-40D4-A314-181909E7ABE1}">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9BA14-ACDC-47BD-8DDA-D1E6E73402E8}">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 willingness to learn from others and honoring their beliefs and values.</a:t>
          </a:r>
        </a:p>
      </dsp:txBody>
      <dsp:txXfrm>
        <a:off x="3850802" y="2654049"/>
        <a:ext cx="3226223" cy="720000"/>
      </dsp:txXfrm>
    </dsp:sp>
    <dsp:sp modelId="{41FD4B00-D342-4DBB-8A3B-C61A3179AE98}">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2738B-DAC4-46EE-9027-099326B4734B}">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Recognizing the power imbalance that exists between Law Enforcement and the community.</a:t>
          </a:r>
        </a:p>
      </dsp:txBody>
      <dsp:txXfrm>
        <a:off x="7641615" y="2654049"/>
        <a:ext cx="322622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9F53-2F43-4509-B179-DB5E14F69D9A}">
      <dsp:nvSpPr>
        <dsp:cNvPr id="0" name=""/>
        <dsp:cNvSpPr/>
      </dsp:nvSpPr>
      <dsp:spPr>
        <a:xfrm>
          <a:off x="1352015" y="2744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7E36-04FD-45A2-98BA-F8F24CA7171A}">
      <dsp:nvSpPr>
        <dsp:cNvPr id="0" name=""/>
        <dsp:cNvSpPr/>
      </dsp:nvSpPr>
      <dsp:spPr>
        <a:xfrm>
          <a:off x="164015" y="268892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James Fitzgerald</a:t>
          </a:r>
          <a:br>
            <a:rPr lang="en-US" sz="2300" kern="1200"/>
          </a:br>
          <a:r>
            <a:rPr lang="en-US" sz="2300" kern="1200">
              <a:hlinkClick xmlns:r="http://schemas.openxmlformats.org/officeDocument/2006/relationships" r:id="rId3"/>
            </a:rPr>
            <a:t>jfitzgerald@police.Deerfield.ma.us</a:t>
          </a:r>
          <a:endParaRPr lang="en-US" sz="2300" kern="1200"/>
        </a:p>
      </dsp:txBody>
      <dsp:txXfrm>
        <a:off x="164015" y="2688924"/>
        <a:ext cx="4320000" cy="720000"/>
      </dsp:txXfrm>
    </dsp:sp>
    <dsp:sp modelId="{3BC78302-12E9-48C2-A501-FA2EF21FF6C4}">
      <dsp:nvSpPr>
        <dsp:cNvPr id="0" name=""/>
        <dsp:cNvSpPr/>
      </dsp:nvSpPr>
      <dsp:spPr>
        <a:xfrm>
          <a:off x="6428015" y="274433"/>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B8A43-7069-4DD3-8F47-D5C55A8550E9}">
      <dsp:nvSpPr>
        <dsp:cNvPr id="0" name=""/>
        <dsp:cNvSpPr/>
      </dsp:nvSpPr>
      <dsp:spPr>
        <a:xfrm>
          <a:off x="5240015" y="268892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Kaitlin Richotte-Rock</a:t>
          </a:r>
          <a:br>
            <a:rPr lang="en-US" sz="2300" kern="1200"/>
          </a:br>
          <a:r>
            <a:rPr lang="en-US" sz="2300" kern="1200"/>
            <a:t>Kaitlin.RichotteRock@csoinc.org</a:t>
          </a:r>
        </a:p>
      </dsp:txBody>
      <dsp:txXfrm>
        <a:off x="5240015" y="2688924"/>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9275E-8F38-45A5-99C6-212A56BB4197}"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38E7-C9A0-42BD-B15A-57BA3ED8A5D9}" type="slidenum">
              <a:rPr lang="en-US" smtClean="0"/>
              <a:t>‹#›</a:t>
            </a:fld>
            <a:endParaRPr lang="en-US"/>
          </a:p>
        </p:txBody>
      </p:sp>
    </p:spTree>
    <p:extLst>
      <p:ext uri="{BB962C8B-B14F-4D97-AF65-F5344CB8AC3E}">
        <p14:creationId xmlns:p14="http://schemas.microsoft.com/office/powerpoint/2010/main" val="162886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that for our purposes, we use second definition…Question: What are some elements of culture?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3</a:t>
            </a:fld>
            <a:endParaRPr lang="en-US"/>
          </a:p>
        </p:txBody>
      </p:sp>
    </p:spTree>
    <p:extLst>
      <p:ext uri="{BB962C8B-B14F-4D97-AF65-F5344CB8AC3E}">
        <p14:creationId xmlns:p14="http://schemas.microsoft.com/office/powerpoint/2010/main" val="34843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are other aspects are parts of a specific culture? Wait for responses before advancing slide. What other types of culture are there. Wait for responses. (PLEASE someone say, “police culture.” Have fun with this one. Tell stories.</a:t>
            </a:r>
          </a:p>
        </p:txBody>
      </p:sp>
      <p:sp>
        <p:nvSpPr>
          <p:cNvPr id="4" name="Slide Number Placeholder 3"/>
          <p:cNvSpPr>
            <a:spLocks noGrp="1"/>
          </p:cNvSpPr>
          <p:nvPr>
            <p:ph type="sldNum" sz="quarter" idx="5"/>
          </p:nvPr>
        </p:nvSpPr>
        <p:spPr/>
        <p:txBody>
          <a:bodyPr/>
          <a:lstStyle/>
          <a:p>
            <a:fld id="{ADE4F7B0-5EA0-4581-AAA6-EEF5A718FCD6}" type="slidenum">
              <a:rPr lang="en-US" smtClean="0"/>
              <a:t>4</a:t>
            </a:fld>
            <a:endParaRPr lang="en-US"/>
          </a:p>
        </p:txBody>
      </p:sp>
    </p:spTree>
    <p:extLst>
      <p:ext uri="{BB962C8B-B14F-4D97-AF65-F5344CB8AC3E}">
        <p14:creationId xmlns:p14="http://schemas.microsoft.com/office/powerpoint/2010/main" val="37752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is “Cultural Humility?”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6</a:t>
            </a:fld>
            <a:endParaRPr lang="en-US"/>
          </a:p>
        </p:txBody>
      </p:sp>
    </p:spTree>
    <p:extLst>
      <p:ext uri="{BB962C8B-B14F-4D97-AF65-F5344CB8AC3E}">
        <p14:creationId xmlns:p14="http://schemas.microsoft.com/office/powerpoint/2010/main" val="132639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comes through cultural awareness. Discuss cultural awareness and how cultural humility is an expansion of that. Question: What is Cultural Humility.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8</a:t>
            </a:fld>
            <a:endParaRPr lang="en-US"/>
          </a:p>
        </p:txBody>
      </p:sp>
    </p:spTree>
    <p:extLst>
      <p:ext uri="{BB962C8B-B14F-4D97-AF65-F5344CB8AC3E}">
        <p14:creationId xmlns:p14="http://schemas.microsoft.com/office/powerpoint/2010/main" val="377813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importance of officer safety regarding embracing other cultures. Tell story about how men in male dominated cultures might attempt to exit their vehicles during routine traffic stops, or how women in male dominated cultures would rather speak with a female officer. Every connection we make is an opportunity to gain trust</a:t>
            </a:r>
          </a:p>
        </p:txBody>
      </p:sp>
      <p:sp>
        <p:nvSpPr>
          <p:cNvPr id="4" name="Slide Number Placeholder 3"/>
          <p:cNvSpPr>
            <a:spLocks noGrp="1"/>
          </p:cNvSpPr>
          <p:nvPr>
            <p:ph type="sldNum" sz="quarter" idx="5"/>
          </p:nvPr>
        </p:nvSpPr>
        <p:spPr/>
        <p:txBody>
          <a:bodyPr/>
          <a:lstStyle/>
          <a:p>
            <a:fld id="{ADE4F7B0-5EA0-4581-AAA6-EEF5A718FCD6}" type="slidenum">
              <a:rPr lang="en-US" smtClean="0"/>
              <a:t>9</a:t>
            </a:fld>
            <a:endParaRPr lang="en-US"/>
          </a:p>
        </p:txBody>
      </p:sp>
    </p:spTree>
    <p:extLst>
      <p:ext uri="{BB962C8B-B14F-4D97-AF65-F5344CB8AC3E}">
        <p14:creationId xmlns:p14="http://schemas.microsoft.com/office/powerpoint/2010/main" val="95312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AAEA-55DD-B59A-1C62-569DF6FF1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603A-A6D0-6F7D-1B13-11531801C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7CE09-2B63-2E1B-8785-7FA9E5752373}"/>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AE635681-71FA-7F1F-4E3A-62BF83F07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1F2A6-481D-0F40-01A3-226C7F7AF106}"/>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303979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E6D6-0613-8218-F17F-B7F689EBB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01928-E74F-22C3-0D6F-264C8653A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D4043-E836-B288-66AB-AF9E31F81873}"/>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676205C7-03BD-0B0F-5AFB-AC1392EFA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2778-1467-729B-46C8-FAB46A0B129C}"/>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371698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0E982-2FB3-3EF2-176F-6236608E40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40E1E-BA25-CF85-F39F-36DABEC852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A2754-E48A-1D59-C860-8AA97D57435C}"/>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5BA986A4-B23A-0772-931D-A99103409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2DC3D-4474-069B-2D35-2616C2270B78}"/>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51204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A06D-2521-C27D-10B0-EB6F91563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BB403-395E-A650-3B94-424E643FD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DFE89-4642-DAC8-719C-6AFB2A480688}"/>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BC9FE0C9-CC09-A703-DE1E-6EE6E5B6E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987FB-9CDE-ADE3-CC03-063D5AD131B1}"/>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305909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DC09-D6F8-D40B-8B0F-7DD24F1EF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B9D14-46F0-DC71-1D62-BB8B96138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6A0AF-E9F4-8641-8453-91FDDE965A0D}"/>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493F6512-4A60-EFD3-664C-A0832D703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B62A4-4F8F-BDB8-CD99-7D07D4E857E8}"/>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127188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5CEA-B358-98AA-E9DA-347755641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C3D5F-CA33-1083-42DA-7AE59E8A3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B36CC-AFC3-16FD-3D50-BBBCD2549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A59B-5445-AEB5-F6E5-7454F4256FDB}"/>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6" name="Footer Placeholder 5">
            <a:extLst>
              <a:ext uri="{FF2B5EF4-FFF2-40B4-BE49-F238E27FC236}">
                <a16:creationId xmlns:a16="http://schemas.microsoft.com/office/drawing/2014/main" id="{4CC7FD17-FED9-081C-A09F-6609A96D2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6C61A-A01B-774A-42BB-E41FB3910713}"/>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246849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0CF1-3276-CBB3-4CD9-27971E325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71AA7-2F7D-9DC0-B04F-EE056BA47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A4E42-0CB9-74AA-69CF-6783B330C5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AFBCC-8BAA-9B9F-2960-EF20AAE23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6790A-D340-4B3B-B82A-B7DB2C892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444A37-3B08-FA2C-0E3B-38951592A41F}"/>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8" name="Footer Placeholder 7">
            <a:extLst>
              <a:ext uri="{FF2B5EF4-FFF2-40B4-BE49-F238E27FC236}">
                <a16:creationId xmlns:a16="http://schemas.microsoft.com/office/drawing/2014/main" id="{39F04DAF-C9FA-F8E9-1A9E-B9E338C8A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0A7F48-AED6-6314-65ED-63DB6B046381}"/>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211606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9528-CBA9-CB6A-0D86-6AED5F43B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06F5C-8479-3AD1-EFDC-4CDE1CA57F93}"/>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4" name="Footer Placeholder 3">
            <a:extLst>
              <a:ext uri="{FF2B5EF4-FFF2-40B4-BE49-F238E27FC236}">
                <a16:creationId xmlns:a16="http://schemas.microsoft.com/office/drawing/2014/main" id="{156AB0DF-4A57-45AC-B00F-F50E95DF16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EA33A-5B75-5402-AE58-BF9E6302359E}"/>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19464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27948-A8DE-F211-7736-8E337B0310CB}"/>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3" name="Footer Placeholder 2">
            <a:extLst>
              <a:ext uri="{FF2B5EF4-FFF2-40B4-BE49-F238E27FC236}">
                <a16:creationId xmlns:a16="http://schemas.microsoft.com/office/drawing/2014/main" id="{886B92C2-7927-49C7-3588-A7D006B85E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167A6-9EF5-6921-879C-C499AB94163D}"/>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282593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5FD3-3178-74A7-33DC-C5BD56D1B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BE61F5-2E1F-6190-049F-C383B02D4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0F2D9-711C-FD8F-F170-77CC21C1D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DEC61-2BE1-2A7F-8C94-6AD36E3767D1}"/>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6" name="Footer Placeholder 5">
            <a:extLst>
              <a:ext uri="{FF2B5EF4-FFF2-40B4-BE49-F238E27FC236}">
                <a16:creationId xmlns:a16="http://schemas.microsoft.com/office/drawing/2014/main" id="{B0AF930B-9EB0-1C5B-E291-637E51147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678E1-9C01-58BF-AB08-FA8E3CBF774A}"/>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23428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C546-732E-8849-9AD4-2C8CE54A0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AB32D-EC45-082B-9431-DE939DF1F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D44B8-AEDA-9530-3965-F0107CC0E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96B17-3A13-4194-22D4-6F0767A32D2C}"/>
              </a:ext>
            </a:extLst>
          </p:cNvPr>
          <p:cNvSpPr>
            <a:spLocks noGrp="1"/>
          </p:cNvSpPr>
          <p:nvPr>
            <p:ph type="dt" sz="half" idx="10"/>
          </p:nvPr>
        </p:nvSpPr>
        <p:spPr/>
        <p:txBody>
          <a:bodyPr/>
          <a:lstStyle/>
          <a:p>
            <a:fld id="{F8BBF546-5477-412A-95AA-0258E3BB9D66}" type="datetimeFigureOut">
              <a:rPr lang="en-US" smtClean="0"/>
              <a:t>2/5/2024</a:t>
            </a:fld>
            <a:endParaRPr lang="en-US"/>
          </a:p>
        </p:txBody>
      </p:sp>
      <p:sp>
        <p:nvSpPr>
          <p:cNvPr id="6" name="Footer Placeholder 5">
            <a:extLst>
              <a:ext uri="{FF2B5EF4-FFF2-40B4-BE49-F238E27FC236}">
                <a16:creationId xmlns:a16="http://schemas.microsoft.com/office/drawing/2014/main" id="{23FD5AD8-C06E-94EE-5E00-3670166DE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61A08-C102-547A-8282-5470AA2AAD1D}"/>
              </a:ext>
            </a:extLst>
          </p:cNvPr>
          <p:cNvSpPr>
            <a:spLocks noGrp="1"/>
          </p:cNvSpPr>
          <p:nvPr>
            <p:ph type="sldNum" sz="quarter" idx="12"/>
          </p:nvPr>
        </p:nvSpPr>
        <p:spPr/>
        <p:txBody>
          <a:bodyPr/>
          <a:lstStyle/>
          <a:p>
            <a:fld id="{E4DB1430-DCCA-404A-8030-4013BDC7CA23}" type="slidenum">
              <a:rPr lang="en-US" smtClean="0"/>
              <a:t>‹#›</a:t>
            </a:fld>
            <a:endParaRPr lang="en-US"/>
          </a:p>
        </p:txBody>
      </p:sp>
    </p:spTree>
    <p:extLst>
      <p:ext uri="{BB962C8B-B14F-4D97-AF65-F5344CB8AC3E}">
        <p14:creationId xmlns:p14="http://schemas.microsoft.com/office/powerpoint/2010/main" val="70195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70510-CA1A-019F-1B12-62BCFCB3E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9801A-9AB5-4917-E165-A2FEB92E4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5BCF-0FE2-129A-93AA-5C12BDE2F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BF546-5477-412A-95AA-0258E3BB9D66}" type="datetimeFigureOut">
              <a:rPr lang="en-US" smtClean="0"/>
              <a:t>2/5/2024</a:t>
            </a:fld>
            <a:endParaRPr lang="en-US"/>
          </a:p>
        </p:txBody>
      </p:sp>
      <p:sp>
        <p:nvSpPr>
          <p:cNvPr id="5" name="Footer Placeholder 4">
            <a:extLst>
              <a:ext uri="{FF2B5EF4-FFF2-40B4-BE49-F238E27FC236}">
                <a16:creationId xmlns:a16="http://schemas.microsoft.com/office/drawing/2014/main" id="{B7FB41EE-5E74-A6F3-CB3F-B9B93B6A7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56D133-0B98-ED0A-6618-816A401AD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B1430-DCCA-404A-8030-4013BDC7CA23}" type="slidenum">
              <a:rPr lang="en-US" smtClean="0"/>
              <a:t>‹#›</a:t>
            </a:fld>
            <a:endParaRPr lang="en-US"/>
          </a:p>
        </p:txBody>
      </p:sp>
    </p:spTree>
    <p:extLst>
      <p:ext uri="{BB962C8B-B14F-4D97-AF65-F5344CB8AC3E}">
        <p14:creationId xmlns:p14="http://schemas.microsoft.com/office/powerpoint/2010/main" val="221633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lickr.com/photos/mikedunford/6855358834"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M8kP3vKaDR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LAZQTPUnjHs?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EAEBA3-30DE-F0E8-8651-0B1FC4B38A02}"/>
              </a:ext>
            </a:extLst>
          </p:cNvPr>
          <p:cNvSpPr>
            <a:spLocks noGrp="1"/>
          </p:cNvSpPr>
          <p:nvPr>
            <p:ph type="ctrTitle"/>
          </p:nvPr>
        </p:nvSpPr>
        <p:spPr>
          <a:xfrm>
            <a:off x="1127208" y="857251"/>
            <a:ext cx="4747280" cy="3098061"/>
          </a:xfrm>
        </p:spPr>
        <p:txBody>
          <a:bodyPr anchor="b">
            <a:normAutofit/>
          </a:bodyPr>
          <a:lstStyle/>
          <a:p>
            <a:pPr algn="l"/>
            <a:r>
              <a:rPr lang="en-US" sz="4800">
                <a:solidFill>
                  <a:srgbClr val="FFFFFF"/>
                </a:solidFill>
              </a:rPr>
              <a:t>Cultural Humility and </a:t>
            </a:r>
            <a:br>
              <a:rPr lang="en-US" sz="4800">
                <a:solidFill>
                  <a:srgbClr val="FFFFFF"/>
                </a:solidFill>
              </a:rPr>
            </a:br>
            <a:r>
              <a:rPr lang="en-US" sz="4800">
                <a:solidFill>
                  <a:srgbClr val="FFFFFF"/>
                </a:solidFill>
              </a:rPr>
              <a:t>Crisis Intervention</a:t>
            </a:r>
          </a:p>
        </p:txBody>
      </p:sp>
      <p:sp>
        <p:nvSpPr>
          <p:cNvPr id="29" name="Rectangle 2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260AEC1-289B-1275-9079-317EAB7C04F8}"/>
              </a:ext>
            </a:extLst>
          </p:cNvPr>
          <p:cNvSpPr>
            <a:spLocks noGrp="1"/>
          </p:cNvSpPr>
          <p:nvPr>
            <p:ph type="subTitle" idx="1"/>
          </p:nvPr>
        </p:nvSpPr>
        <p:spPr>
          <a:xfrm>
            <a:off x="1127208" y="4756265"/>
            <a:ext cx="4393278" cy="1244483"/>
          </a:xfrm>
        </p:spPr>
        <p:txBody>
          <a:bodyPr anchor="t">
            <a:normAutofit/>
          </a:bodyPr>
          <a:lstStyle/>
          <a:p>
            <a:pPr algn="l"/>
            <a:r>
              <a:rPr lang="en-US" sz="1700">
                <a:solidFill>
                  <a:srgbClr val="FFFFFF"/>
                </a:solidFill>
              </a:rPr>
              <a:t>James Fitzgerald, Certified CIT Coordinator</a:t>
            </a:r>
            <a:br>
              <a:rPr lang="en-US" sz="1700">
                <a:solidFill>
                  <a:srgbClr val="FFFFFF"/>
                </a:solidFill>
              </a:rPr>
            </a:br>
            <a:r>
              <a:rPr lang="en-US" sz="1700">
                <a:solidFill>
                  <a:srgbClr val="FFFFFF"/>
                </a:solidFill>
              </a:rPr>
              <a:t>Deerfield Police Department</a:t>
            </a:r>
          </a:p>
          <a:p>
            <a:pPr algn="l"/>
            <a:r>
              <a:rPr lang="en-US" sz="1700">
                <a:solidFill>
                  <a:srgbClr val="FFFFFF"/>
                </a:solidFill>
              </a:rPr>
              <a:t>Kaitlyn Richotte, LMHC</a:t>
            </a:r>
            <a:br>
              <a:rPr lang="en-US" sz="1700">
                <a:solidFill>
                  <a:srgbClr val="FFFFFF"/>
                </a:solidFill>
              </a:rPr>
            </a:br>
            <a:r>
              <a:rPr lang="en-US" sz="1700">
                <a:solidFill>
                  <a:srgbClr val="FFFFFF"/>
                </a:solidFill>
              </a:rPr>
              <a:t>Clinical Support Options</a:t>
            </a:r>
          </a:p>
        </p:txBody>
      </p:sp>
      <p:sp>
        <p:nvSpPr>
          <p:cNvPr id="31" name="Oval 3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ackground of mesh">
            <a:extLst>
              <a:ext uri="{FF2B5EF4-FFF2-40B4-BE49-F238E27FC236}">
                <a16:creationId xmlns:a16="http://schemas.microsoft.com/office/drawing/2014/main" id="{C65B0F96-C143-9841-75BB-402CFAB4767E}"/>
              </a:ext>
            </a:extLst>
          </p:cNvPr>
          <p:cNvPicPr>
            <a:picLocks noChangeAspect="1"/>
          </p:cNvPicPr>
          <p:nvPr/>
        </p:nvPicPr>
        <p:blipFill rotWithShape="1">
          <a:blip r:embed="rId2">
            <a:extLst>
              <a:ext uri="{28A0092B-C50C-407E-A947-70E740481C1C}">
                <a14:useLocalDpi xmlns:a14="http://schemas.microsoft.com/office/drawing/2010/main" val="0"/>
              </a:ext>
            </a:extLst>
          </a:blip>
          <a:srcRect l="33251" r="-2" b="-2"/>
          <a:stretch/>
        </p:blipFill>
        <p:spPr>
          <a:xfrm>
            <a:off x="7461881" y="2108877"/>
            <a:ext cx="2654520" cy="2654533"/>
          </a:xfrm>
          <a:prstGeom prst="rect">
            <a:avLst/>
          </a:prstGeom>
        </p:spPr>
      </p:pic>
    </p:spTree>
    <p:extLst>
      <p:ext uri="{BB962C8B-B14F-4D97-AF65-F5344CB8AC3E}">
        <p14:creationId xmlns:p14="http://schemas.microsoft.com/office/powerpoint/2010/main" val="246821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E287235-14EF-E2F4-6B93-AC8BF7F61BA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1300" b="1" kern="1200">
                <a:solidFill>
                  <a:srgbClr val="FFFFFF"/>
                </a:solidFill>
                <a:latin typeface="+mj-lt"/>
                <a:ea typeface="+mj-ea"/>
                <a:cs typeface="+mj-cs"/>
              </a:rPr>
              <a:t>Three Principles of Cultural Humility</a:t>
            </a:r>
            <a:br>
              <a:rPr lang="en-US" sz="1300" b="1" kern="1200">
                <a:solidFill>
                  <a:srgbClr val="FFFFFF"/>
                </a:solidFill>
                <a:latin typeface="+mj-lt"/>
                <a:ea typeface="+mj-ea"/>
                <a:cs typeface="+mj-cs"/>
              </a:rPr>
            </a:br>
            <a:br>
              <a:rPr lang="en-US" sz="1300" b="1" kern="1200">
                <a:solidFill>
                  <a:srgbClr val="FFFFFF"/>
                </a:solidFill>
                <a:latin typeface="+mj-lt"/>
                <a:ea typeface="+mj-ea"/>
                <a:cs typeface="+mj-cs"/>
              </a:rPr>
            </a:br>
            <a:r>
              <a:rPr lang="en-US" sz="1300" b="1" kern="1200">
                <a:solidFill>
                  <a:srgbClr val="FFFFFF"/>
                </a:solidFill>
                <a:latin typeface="+mj-lt"/>
                <a:ea typeface="+mj-ea"/>
                <a:cs typeface="+mj-cs"/>
              </a:rPr>
              <a:t>--A lifelong commitment to learning and critical self reflection.</a:t>
            </a:r>
            <a:br>
              <a:rPr lang="en-US" sz="1300" b="1" kern="1200">
                <a:solidFill>
                  <a:srgbClr val="FFFFFF"/>
                </a:solidFill>
                <a:latin typeface="+mj-lt"/>
                <a:ea typeface="+mj-ea"/>
                <a:cs typeface="+mj-cs"/>
              </a:rPr>
            </a:br>
            <a:r>
              <a:rPr lang="en-US" sz="1300" b="1" kern="1200">
                <a:solidFill>
                  <a:srgbClr val="FFFFFF"/>
                </a:solidFill>
                <a:latin typeface="+mj-lt"/>
                <a:ea typeface="+mj-ea"/>
                <a:cs typeface="+mj-cs"/>
              </a:rPr>
              <a:t>--Being aware of the power imbalance that exists between law enforcement and our communities.</a:t>
            </a:r>
            <a:br>
              <a:rPr lang="en-US" sz="1300" b="1" kern="1200">
                <a:solidFill>
                  <a:srgbClr val="FFFFFF"/>
                </a:solidFill>
                <a:latin typeface="+mj-lt"/>
                <a:ea typeface="+mj-ea"/>
                <a:cs typeface="+mj-cs"/>
              </a:rPr>
            </a:br>
            <a:r>
              <a:rPr lang="en-US" sz="1300" b="1" kern="1200">
                <a:solidFill>
                  <a:srgbClr val="FFFFFF"/>
                </a:solidFill>
                <a:latin typeface="+mj-lt"/>
                <a:ea typeface="+mj-ea"/>
                <a:cs typeface="+mj-cs"/>
              </a:rPr>
              <a:t>--Institutional accountability and a mutually respectful partnership that is rooted in trust.</a:t>
            </a:r>
            <a:br>
              <a:rPr lang="en-US" sz="1300" b="1" kern="1200">
                <a:solidFill>
                  <a:srgbClr val="FFFFFF"/>
                </a:solidFill>
                <a:latin typeface="+mj-lt"/>
                <a:ea typeface="+mj-ea"/>
                <a:cs typeface="+mj-cs"/>
              </a:rPr>
            </a:br>
            <a:br>
              <a:rPr lang="en-US" sz="1300" kern="1200">
                <a:solidFill>
                  <a:srgbClr val="FFFFFF"/>
                </a:solidFill>
                <a:latin typeface="+mj-lt"/>
                <a:ea typeface="+mj-ea"/>
                <a:cs typeface="+mj-cs"/>
              </a:rPr>
            </a:br>
            <a:br>
              <a:rPr lang="en-US" sz="1300" kern="1200">
                <a:solidFill>
                  <a:srgbClr val="FFFFFF"/>
                </a:solidFill>
                <a:latin typeface="+mj-lt"/>
                <a:ea typeface="+mj-ea"/>
                <a:cs typeface="+mj-cs"/>
              </a:rPr>
            </a:br>
            <a:br>
              <a:rPr lang="en-US" sz="1300" kern="1200">
                <a:solidFill>
                  <a:srgbClr val="FFFFFF"/>
                </a:solidFill>
                <a:latin typeface="+mj-lt"/>
                <a:ea typeface="+mj-ea"/>
                <a:cs typeface="+mj-cs"/>
              </a:rPr>
            </a:br>
            <a:endParaRPr lang="en-US" sz="1300" kern="1200">
              <a:solidFill>
                <a:srgbClr val="FFFFFF"/>
              </a:solidFill>
              <a:latin typeface="+mj-lt"/>
              <a:ea typeface="+mj-ea"/>
              <a:cs typeface="+mj-cs"/>
            </a:endParaRPr>
          </a:p>
        </p:txBody>
      </p:sp>
      <p:pic>
        <p:nvPicPr>
          <p:cNvPr id="42" name="Picture 41" descr="Hands holding each other's wrists and interlinked to form a circle">
            <a:extLst>
              <a:ext uri="{FF2B5EF4-FFF2-40B4-BE49-F238E27FC236}">
                <a16:creationId xmlns:a16="http://schemas.microsoft.com/office/drawing/2014/main" id="{855C539A-DFB9-353B-121A-A0F23280232E}"/>
              </a:ext>
            </a:extLst>
          </p:cNvPr>
          <p:cNvPicPr>
            <a:picLocks noChangeAspect="1"/>
          </p:cNvPicPr>
          <p:nvPr/>
        </p:nvPicPr>
        <p:blipFill rotWithShape="1">
          <a:blip r:embed="rId2"/>
          <a:srcRect b="15730"/>
          <a:stretch/>
        </p:blipFill>
        <p:spPr>
          <a:xfrm>
            <a:off x="4502428" y="1396751"/>
            <a:ext cx="7225748" cy="4064498"/>
          </a:xfrm>
          <a:prstGeom prst="rect">
            <a:avLst/>
          </a:prstGeom>
        </p:spPr>
      </p:pic>
    </p:spTree>
    <p:extLst>
      <p:ext uri="{BB962C8B-B14F-4D97-AF65-F5344CB8AC3E}">
        <p14:creationId xmlns:p14="http://schemas.microsoft.com/office/powerpoint/2010/main" val="21780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0976480-1F16-974B-05A1-32DA119317E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Be “HUMBLE”</a:t>
            </a:r>
          </a:p>
        </p:txBody>
      </p:sp>
      <p:pic>
        <p:nvPicPr>
          <p:cNvPr id="5" name="Picture 4" descr="Interior of dark warehouse">
            <a:extLst>
              <a:ext uri="{FF2B5EF4-FFF2-40B4-BE49-F238E27FC236}">
                <a16:creationId xmlns:a16="http://schemas.microsoft.com/office/drawing/2014/main" id="{87D0A5D5-96BE-182A-4CA1-36B21AFAC5A4}"/>
              </a:ext>
            </a:extLst>
          </p:cNvPr>
          <p:cNvPicPr>
            <a:picLocks noChangeAspect="1"/>
          </p:cNvPicPr>
          <p:nvPr/>
        </p:nvPicPr>
        <p:blipFill rotWithShape="1">
          <a:blip r:embed="rId2"/>
          <a:stretch/>
        </p:blipFill>
        <p:spPr>
          <a:xfrm>
            <a:off x="4502428" y="1396758"/>
            <a:ext cx="7225748" cy="4064483"/>
          </a:xfrm>
          <a:prstGeom prst="rect">
            <a:avLst/>
          </a:prstGeom>
        </p:spPr>
      </p:pic>
    </p:spTree>
    <p:extLst>
      <p:ext uri="{BB962C8B-B14F-4D97-AF65-F5344CB8AC3E}">
        <p14:creationId xmlns:p14="http://schemas.microsoft.com/office/powerpoint/2010/main" val="25344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6" name="Picture 35" descr="White puzzle with one red piece">
            <a:extLst>
              <a:ext uri="{FF2B5EF4-FFF2-40B4-BE49-F238E27FC236}">
                <a16:creationId xmlns:a16="http://schemas.microsoft.com/office/drawing/2014/main" id="{5958E5E1-7DDC-5606-E64F-AFA151DD9C01}"/>
              </a:ext>
            </a:extLst>
          </p:cNvPr>
          <p:cNvPicPr>
            <a:picLocks noChangeAspect="1"/>
          </p:cNvPicPr>
          <p:nvPr/>
        </p:nvPicPr>
        <p:blipFill rotWithShape="1">
          <a:blip r:embed="rId2">
            <a:duotone>
              <a:schemeClr val="accent1">
                <a:shade val="45000"/>
                <a:satMod val="135000"/>
              </a:schemeClr>
              <a:prstClr val="white"/>
            </a:duotone>
            <a:alphaModFix amt="35000"/>
          </a:blip>
          <a:srcRect/>
          <a:stretch/>
        </p:blipFill>
        <p:spPr>
          <a:xfrm>
            <a:off x="20" y="10"/>
            <a:ext cx="12191980" cy="6857990"/>
          </a:xfrm>
          <a:prstGeom prst="rect">
            <a:avLst/>
          </a:prstGeom>
        </p:spPr>
      </p:pic>
      <p:cxnSp>
        <p:nvCxnSpPr>
          <p:cNvPr id="45" name="Straight Connector 4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A71FA7-C192-8384-6686-C75E978FAFC3}"/>
              </a:ext>
            </a:extLst>
          </p:cNvPr>
          <p:cNvSpPr txBox="1"/>
          <p:nvPr/>
        </p:nvSpPr>
        <p:spPr>
          <a:xfrm>
            <a:off x="7229042" y="698643"/>
            <a:ext cx="4124758" cy="5301467"/>
          </a:xfrm>
          <a:prstGeom prst="rect">
            <a:avLst/>
          </a:prstGeom>
        </p:spPr>
        <p:txBody>
          <a:bodyPr vert="horz" lIns="91440" tIns="45720" rIns="91440" bIns="45720" rtlCol="0" anchor="b">
            <a:normAutofit/>
          </a:bodyPr>
          <a:lstStyle/>
          <a:p>
            <a:pPr indent="-228600">
              <a:lnSpc>
                <a:spcPct val="90000"/>
              </a:lnSpc>
              <a:spcAft>
                <a:spcPts val="600"/>
              </a:spcAft>
              <a:buFont typeface="Arial" panose="020B0604020202020204" pitchFamily="34" charset="0"/>
              <a:buChar char="•"/>
            </a:pPr>
            <a:r>
              <a:rPr lang="en-US" sz="2000">
                <a:solidFill>
                  <a:srgbClr val="FFFFFF"/>
                </a:solidFill>
              </a:rPr>
              <a:t>H -</a:t>
            </a:r>
            <a:r>
              <a:rPr lang="en-US" sz="2000" b="1">
                <a:solidFill>
                  <a:srgbClr val="FFFFFF"/>
                </a:solidFill>
              </a:rPr>
              <a:t>H</a:t>
            </a:r>
            <a:r>
              <a:rPr lang="en-US" sz="2000">
                <a:solidFill>
                  <a:srgbClr val="FFFFFF"/>
                </a:solidFill>
              </a:rPr>
              <a:t>umble about our biases and assumptions</a:t>
            </a: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r>
              <a:rPr lang="en-US" sz="2000">
                <a:solidFill>
                  <a:srgbClr val="FFFFFF"/>
                </a:solidFill>
              </a:rPr>
              <a:t>U - </a:t>
            </a:r>
            <a:r>
              <a:rPr lang="en-US" sz="2000" b="1">
                <a:solidFill>
                  <a:srgbClr val="FFFFFF"/>
                </a:solidFill>
              </a:rPr>
              <a:t>U</a:t>
            </a:r>
            <a:r>
              <a:rPr lang="en-US" sz="2000">
                <a:solidFill>
                  <a:srgbClr val="FFFFFF"/>
                </a:solidFill>
              </a:rPr>
              <a:t>nderstand our own background and culture</a:t>
            </a: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r>
              <a:rPr lang="en-US" sz="2000">
                <a:solidFill>
                  <a:srgbClr val="FFFFFF"/>
                </a:solidFill>
              </a:rPr>
              <a:t>M -</a:t>
            </a:r>
            <a:r>
              <a:rPr lang="en-US" sz="2000" b="1">
                <a:solidFill>
                  <a:srgbClr val="FFFFFF"/>
                </a:solidFill>
              </a:rPr>
              <a:t>M</a:t>
            </a:r>
            <a:r>
              <a:rPr lang="en-US" sz="2000">
                <a:solidFill>
                  <a:srgbClr val="FFFFFF"/>
                </a:solidFill>
              </a:rPr>
              <a:t>otivate ourselves to learn about other cultures</a:t>
            </a: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r>
              <a:rPr lang="en-US" sz="2000">
                <a:solidFill>
                  <a:srgbClr val="FFFFFF"/>
                </a:solidFill>
              </a:rPr>
              <a:t>B - </a:t>
            </a:r>
            <a:r>
              <a:rPr lang="en-US" sz="2000" b="1">
                <a:solidFill>
                  <a:srgbClr val="FFFFFF"/>
                </a:solidFill>
              </a:rPr>
              <a:t>B</a:t>
            </a:r>
            <a:r>
              <a:rPr lang="en-US" sz="2000">
                <a:solidFill>
                  <a:srgbClr val="FFFFFF"/>
                </a:solidFill>
              </a:rPr>
              <a:t>egin to incorporate this knowledge into our everyday work</a:t>
            </a: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r>
              <a:rPr lang="en-US" sz="2000">
                <a:solidFill>
                  <a:srgbClr val="FFFFFF"/>
                </a:solidFill>
              </a:rPr>
              <a:t>L - </a:t>
            </a:r>
            <a:r>
              <a:rPr lang="en-US" sz="2000" b="1">
                <a:solidFill>
                  <a:srgbClr val="FFFFFF"/>
                </a:solidFill>
              </a:rPr>
              <a:t>L</a:t>
            </a:r>
            <a:r>
              <a:rPr lang="en-US" sz="2000">
                <a:solidFill>
                  <a:srgbClr val="FFFFFF"/>
                </a:solidFill>
              </a:rPr>
              <a:t>ifelong commitment to learning</a:t>
            </a: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r>
              <a:rPr lang="en-US" sz="2000">
                <a:solidFill>
                  <a:srgbClr val="FFFFFF"/>
                </a:solidFill>
              </a:rPr>
              <a:t>E -</a:t>
            </a:r>
            <a:r>
              <a:rPr lang="en-US" sz="2000" b="1">
                <a:solidFill>
                  <a:srgbClr val="FFFFFF"/>
                </a:solidFill>
              </a:rPr>
              <a:t>E</a:t>
            </a:r>
            <a:r>
              <a:rPr lang="en-US" sz="2000">
                <a:solidFill>
                  <a:srgbClr val="FFFFFF"/>
                </a:solidFill>
              </a:rPr>
              <a:t>mphasize respect and Empathy</a:t>
            </a:r>
          </a:p>
        </p:txBody>
      </p:sp>
    </p:spTree>
    <p:extLst>
      <p:ext uri="{BB962C8B-B14F-4D97-AF65-F5344CB8AC3E}">
        <p14:creationId xmlns:p14="http://schemas.microsoft.com/office/powerpoint/2010/main" val="10126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D2D9E1-58EE-ADF3-4B55-E1457ACBED8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Putting It Into Action </a:t>
            </a:r>
          </a:p>
        </p:txBody>
      </p:sp>
      <p:pic>
        <p:nvPicPr>
          <p:cNvPr id="4" name="Picture 3" descr="A police officer talking to a person on a bench&#10;&#10;Description automatically generated">
            <a:extLst>
              <a:ext uri="{FF2B5EF4-FFF2-40B4-BE49-F238E27FC236}">
                <a16:creationId xmlns:a16="http://schemas.microsoft.com/office/drawing/2014/main" id="{83198220-3E6F-5B40-5471-F201B174AC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4502428" y="1396751"/>
            <a:ext cx="7225748" cy="4064498"/>
          </a:xfrm>
          <a:prstGeom prst="rect">
            <a:avLst/>
          </a:prstGeom>
        </p:spPr>
      </p:pic>
      <p:sp>
        <p:nvSpPr>
          <p:cNvPr id="5" name="TextBox 4">
            <a:extLst>
              <a:ext uri="{FF2B5EF4-FFF2-40B4-BE49-F238E27FC236}">
                <a16:creationId xmlns:a16="http://schemas.microsoft.com/office/drawing/2014/main" id="{E28CE2C5-F8ED-DD02-B6C3-B8F253C3793F}"/>
              </a:ext>
            </a:extLst>
          </p:cNvPr>
          <p:cNvSpPr txBox="1"/>
          <p:nvPr/>
        </p:nvSpPr>
        <p:spPr>
          <a:xfrm>
            <a:off x="9408310" y="5261194"/>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mikedunford/685535883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97616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Jimmy Dugan finds a better way to reprimand Evelyn">
            <a:hlinkClick r:id="" action="ppaction://media"/>
            <a:extLst>
              <a:ext uri="{FF2B5EF4-FFF2-40B4-BE49-F238E27FC236}">
                <a16:creationId xmlns:a16="http://schemas.microsoft.com/office/drawing/2014/main" id="{42E769A8-F038-5927-E5BA-70BE40CE747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40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AE96-F4F8-F4C9-BF55-30AD26B1A57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Thank You</a:t>
            </a:r>
          </a:p>
        </p:txBody>
      </p:sp>
      <p:graphicFrame>
        <p:nvGraphicFramePr>
          <p:cNvPr id="36" name="Content Placeholder 2">
            <a:extLst>
              <a:ext uri="{FF2B5EF4-FFF2-40B4-BE49-F238E27FC236}">
                <a16:creationId xmlns:a16="http://schemas.microsoft.com/office/drawing/2014/main" id="{03243B61-3A31-AF52-375E-169498AFD008}"/>
              </a:ext>
            </a:extLst>
          </p:cNvPr>
          <p:cNvGraphicFramePr>
            <a:graphicFrameLocks noGrp="1"/>
          </p:cNvGraphicFramePr>
          <p:nvPr>
            <p:ph idx="1"/>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68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1F7D3-7FA0-057A-3B3B-E5AECCEFCE00}"/>
              </a:ext>
            </a:extLst>
          </p:cNvPr>
          <p:cNvSpPr>
            <a:spLocks noGrp="1"/>
          </p:cNvSpPr>
          <p:nvPr>
            <p:ph type="title"/>
          </p:nvPr>
        </p:nvSpPr>
        <p:spPr>
          <a:xfrm>
            <a:off x="1136397" y="502020"/>
            <a:ext cx="5323715" cy="1642970"/>
          </a:xfrm>
        </p:spPr>
        <p:txBody>
          <a:bodyPr anchor="b">
            <a:normAutofit/>
          </a:bodyPr>
          <a:lstStyle/>
          <a:p>
            <a:r>
              <a:rPr lang="en-US" sz="3700" b="1"/>
              <a:t>Learning Objectives</a:t>
            </a:r>
            <a:br>
              <a:rPr lang="en-US" sz="3700"/>
            </a:br>
            <a:br>
              <a:rPr lang="en-US" sz="3700"/>
            </a:br>
            <a:endParaRPr lang="en-US" sz="3700"/>
          </a:p>
        </p:txBody>
      </p:sp>
      <p:sp>
        <p:nvSpPr>
          <p:cNvPr id="3" name="Content Placeholder 2">
            <a:extLst>
              <a:ext uri="{FF2B5EF4-FFF2-40B4-BE49-F238E27FC236}">
                <a16:creationId xmlns:a16="http://schemas.microsoft.com/office/drawing/2014/main" id="{FD65E97C-F414-E2C9-EABC-B53618BDAE92}"/>
              </a:ext>
            </a:extLst>
          </p:cNvPr>
          <p:cNvSpPr>
            <a:spLocks noGrp="1"/>
          </p:cNvSpPr>
          <p:nvPr>
            <p:ph idx="1"/>
          </p:nvPr>
        </p:nvSpPr>
        <p:spPr>
          <a:xfrm>
            <a:off x="1144923" y="2405894"/>
            <a:ext cx="5315189" cy="3535083"/>
          </a:xfrm>
        </p:spPr>
        <p:txBody>
          <a:bodyPr anchor="t">
            <a:normAutofit/>
          </a:bodyPr>
          <a:lstStyle/>
          <a:p>
            <a:pPr marL="0" indent="0">
              <a:buNone/>
            </a:pPr>
            <a:endParaRPr lang="en-US" sz="2000"/>
          </a:p>
          <a:p>
            <a:pPr marL="0" indent="0">
              <a:buNone/>
            </a:pPr>
            <a:r>
              <a:rPr lang="en-US" sz="2000"/>
              <a:t>At the end of this presentation, participants will be able to:</a:t>
            </a:r>
          </a:p>
          <a:p>
            <a:pPr marL="0" indent="0">
              <a:buNone/>
            </a:pPr>
            <a:endParaRPr lang="en-US" sz="2000"/>
          </a:p>
          <a:p>
            <a:r>
              <a:rPr lang="en-US" sz="2000"/>
              <a:t>Define Cultural Humility</a:t>
            </a:r>
          </a:p>
          <a:p>
            <a:r>
              <a:rPr lang="en-US" sz="2000"/>
              <a:t>Relate Cultural Humility to Crisis Intervention</a:t>
            </a:r>
          </a:p>
          <a:p>
            <a:r>
              <a:rPr lang="en-US" sz="2000"/>
              <a:t>Implement Cultural Humility into everyday work</a:t>
            </a:r>
          </a:p>
        </p:txBody>
      </p:sp>
      <p:sp>
        <p:nvSpPr>
          <p:cNvPr id="42" name="Rectangle 4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White paper ships being led by a yellow ship">
            <a:extLst>
              <a:ext uri="{FF2B5EF4-FFF2-40B4-BE49-F238E27FC236}">
                <a16:creationId xmlns:a16="http://schemas.microsoft.com/office/drawing/2014/main" id="{4CF4293C-025D-A7A0-E4E2-064EB190A56E}"/>
              </a:ext>
            </a:extLst>
          </p:cNvPr>
          <p:cNvPicPr>
            <a:picLocks noChangeAspect="1"/>
          </p:cNvPicPr>
          <p:nvPr/>
        </p:nvPicPr>
        <p:blipFill rotWithShape="1">
          <a:blip r:embed="rId2"/>
          <a:srcRect t="14944" b="787"/>
          <a:stretch/>
        </p:blipFill>
        <p:spPr>
          <a:xfrm>
            <a:off x="7075967" y="2271994"/>
            <a:ext cx="4170530" cy="2345904"/>
          </a:xfrm>
          <a:prstGeom prst="rect">
            <a:avLst/>
          </a:prstGeom>
        </p:spPr>
      </p:pic>
    </p:spTree>
    <p:extLst>
      <p:ext uri="{BB962C8B-B14F-4D97-AF65-F5344CB8AC3E}">
        <p14:creationId xmlns:p14="http://schemas.microsoft.com/office/powerpoint/2010/main" val="208615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08FD88-1A2B-D069-8012-6736B92B8D20}"/>
              </a:ext>
            </a:extLst>
          </p:cNvPr>
          <p:cNvSpPr>
            <a:spLocks noGrp="1"/>
          </p:cNvSpPr>
          <p:nvPr>
            <p:ph idx="1"/>
          </p:nvPr>
        </p:nvSpPr>
        <p:spPr>
          <a:xfrm>
            <a:off x="1144923" y="2405894"/>
            <a:ext cx="5315189" cy="3535083"/>
          </a:xfrm>
        </p:spPr>
        <p:txBody>
          <a:bodyPr anchor="t">
            <a:normAutofit/>
          </a:bodyPr>
          <a:lstStyle/>
          <a:p>
            <a:pPr marL="0" indent="0">
              <a:buNone/>
            </a:pPr>
            <a:r>
              <a:rPr lang="en-US" sz="2000"/>
              <a:t>Merriam Webster defines culture as “the integrated pattern of human knowledge, belief, and behavior that depends on man’s capacity for learning and transmitting knowledge to succeeding generations.” </a:t>
            </a:r>
          </a:p>
          <a:p>
            <a:pPr marL="0" indent="0">
              <a:buNone/>
            </a:pPr>
            <a:endParaRPr lang="en-US" sz="2000"/>
          </a:p>
          <a:p>
            <a:pPr marL="0" indent="0">
              <a:buNone/>
            </a:pPr>
            <a:endParaRPr lang="en-US" sz="2000"/>
          </a:p>
          <a:p>
            <a:pPr marL="0" indent="0">
              <a:buNone/>
            </a:pPr>
            <a:r>
              <a:rPr lang="en-US" sz="2000"/>
              <a:t>It can also be defined as “the customary beliefs, social norms, and material traits of a racial, religious, or social group that have a set of shared values, attitudes, values, and practices.”</a:t>
            </a: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group of multi coloured wooden stick figures">
            <a:extLst>
              <a:ext uri="{FF2B5EF4-FFF2-40B4-BE49-F238E27FC236}">
                <a16:creationId xmlns:a16="http://schemas.microsoft.com/office/drawing/2014/main" id="{4D83FD37-EDE1-DC4E-37AF-E36CD08D930A}"/>
              </a:ext>
            </a:extLst>
          </p:cNvPr>
          <p:cNvPicPr>
            <a:picLocks noChangeAspect="1"/>
          </p:cNvPicPr>
          <p:nvPr/>
        </p:nvPicPr>
        <p:blipFill rotWithShape="1">
          <a:blip r:embed="rId3"/>
          <a:srcRect t="12232" b="6541"/>
          <a:stretch/>
        </p:blipFill>
        <p:spPr>
          <a:xfrm>
            <a:off x="7075967" y="2271992"/>
            <a:ext cx="4170530" cy="2345909"/>
          </a:xfrm>
          <a:prstGeom prst="rect">
            <a:avLst/>
          </a:prstGeom>
        </p:spPr>
      </p:pic>
    </p:spTree>
    <p:extLst>
      <p:ext uri="{BB962C8B-B14F-4D97-AF65-F5344CB8AC3E}">
        <p14:creationId xmlns:p14="http://schemas.microsoft.com/office/powerpoint/2010/main" val="364876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ulture&#10;&#10;Description automatically generated">
            <a:extLst>
              <a:ext uri="{FF2B5EF4-FFF2-40B4-BE49-F238E27FC236}">
                <a16:creationId xmlns:a16="http://schemas.microsoft.com/office/drawing/2014/main" id="{8E8AF544-4AAF-FE86-0A50-055FF541C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00" y="457200"/>
            <a:ext cx="9359999" cy="5943600"/>
          </a:xfrm>
          <a:prstGeom prst="rect">
            <a:avLst/>
          </a:prstGeom>
        </p:spPr>
      </p:pic>
    </p:spTree>
    <p:extLst>
      <p:ext uri="{BB962C8B-B14F-4D97-AF65-F5344CB8AC3E}">
        <p14:creationId xmlns:p14="http://schemas.microsoft.com/office/powerpoint/2010/main" val="233989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633D2-BD2A-A122-9672-28D793C9A2FE}"/>
              </a:ext>
            </a:extLst>
          </p:cNvPr>
          <p:cNvSpPr>
            <a:spLocks noGrp="1"/>
          </p:cNvSpPr>
          <p:nvPr>
            <p:ph type="title"/>
          </p:nvPr>
        </p:nvSpPr>
        <p:spPr>
          <a:xfrm>
            <a:off x="8643193" y="489507"/>
            <a:ext cx="3091607" cy="1655483"/>
          </a:xfrm>
        </p:spPr>
        <p:txBody>
          <a:bodyPr anchor="b">
            <a:normAutofit/>
          </a:bodyPr>
          <a:lstStyle/>
          <a:p>
            <a:r>
              <a:rPr lang="en-US" sz="4000"/>
              <a:t>Aspects that affect culture</a:t>
            </a:r>
          </a:p>
        </p:txBody>
      </p:sp>
      <p:pic>
        <p:nvPicPr>
          <p:cNvPr id="35" name="Picture 34" descr="Cut-out symbol of transgender">
            <a:extLst>
              <a:ext uri="{FF2B5EF4-FFF2-40B4-BE49-F238E27FC236}">
                <a16:creationId xmlns:a16="http://schemas.microsoft.com/office/drawing/2014/main" id="{92622EA5-103B-6AF4-E07A-32E4B56D7ECB}"/>
              </a:ext>
            </a:extLst>
          </p:cNvPr>
          <p:cNvPicPr>
            <a:picLocks noChangeAspect="1"/>
          </p:cNvPicPr>
          <p:nvPr/>
        </p:nvPicPr>
        <p:blipFill rotWithShape="1">
          <a:blip r:embed="rId2"/>
          <a:srcRect l="7735" r="7734"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389C06A3-1A6F-C5B6-D21B-8413F98C70F7}"/>
              </a:ext>
            </a:extLst>
          </p:cNvPr>
          <p:cNvSpPr>
            <a:spLocks noGrp="1"/>
          </p:cNvSpPr>
          <p:nvPr>
            <p:ph idx="1"/>
          </p:nvPr>
        </p:nvSpPr>
        <p:spPr>
          <a:xfrm>
            <a:off x="8643193" y="2418408"/>
            <a:ext cx="2942813" cy="3540265"/>
          </a:xfrm>
        </p:spPr>
        <p:txBody>
          <a:bodyPr>
            <a:normAutofit/>
          </a:bodyPr>
          <a:lstStyle/>
          <a:p>
            <a:pPr marL="0" indent="0">
              <a:buNone/>
            </a:pPr>
            <a:r>
              <a:rPr lang="en-US" sz="2000"/>
              <a:t>Gender Roles</a:t>
            </a:r>
          </a:p>
          <a:p>
            <a:pPr marL="0" indent="0">
              <a:buNone/>
            </a:pPr>
            <a:r>
              <a:rPr lang="en-US" sz="2000"/>
              <a:t>Socio-economic Status</a:t>
            </a:r>
          </a:p>
          <a:p>
            <a:pPr marL="0" indent="0">
              <a:buNone/>
            </a:pPr>
            <a:r>
              <a:rPr lang="en-US" sz="2000"/>
              <a:t>Values</a:t>
            </a:r>
          </a:p>
          <a:p>
            <a:pPr marL="0" indent="0">
              <a:buNone/>
            </a:pPr>
            <a:r>
              <a:rPr lang="en-US" sz="2000"/>
              <a:t>Religion</a:t>
            </a:r>
          </a:p>
          <a:p>
            <a:pPr marL="0" indent="0">
              <a:buNone/>
            </a:pPr>
            <a:r>
              <a:rPr lang="en-US" sz="2000"/>
              <a:t>Heritage</a:t>
            </a:r>
          </a:p>
          <a:p>
            <a:pPr marL="0" indent="0">
              <a:buNone/>
            </a:pPr>
            <a:r>
              <a:rPr lang="en-US" sz="2000"/>
              <a:t>Gestures</a:t>
            </a:r>
          </a:p>
          <a:p>
            <a:pPr marL="0" indent="0">
              <a:buNone/>
            </a:pPr>
            <a:r>
              <a:rPr lang="en-US" sz="2000"/>
              <a:t>Biases</a:t>
            </a:r>
          </a:p>
          <a:p>
            <a:pPr marL="0" indent="0">
              <a:buNone/>
            </a:pPr>
            <a:r>
              <a:rPr lang="en-US" sz="2000"/>
              <a:t>Attitude towards weather</a:t>
            </a:r>
          </a:p>
        </p:txBody>
      </p:sp>
      <p:sp>
        <p:nvSpPr>
          <p:cNvPr id="42" name="Rectangle 4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74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F96FE16-D873-9AED-785A-BA4866A1C79A}"/>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kern="1200">
                <a:solidFill>
                  <a:srgbClr val="FFFFFF"/>
                </a:solidFill>
                <a:latin typeface="+mj-lt"/>
                <a:ea typeface="+mj-ea"/>
                <a:cs typeface="+mj-cs"/>
              </a:rPr>
              <a:t>Relating Cultural Humility To Crisis Intervention</a:t>
            </a:r>
          </a:p>
        </p:txBody>
      </p:sp>
      <p:sp>
        <p:nvSpPr>
          <p:cNvPr id="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44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League Of Their Own | There's No Crying In Baseball | CineClips">
            <a:hlinkClick r:id="" action="ppaction://media"/>
            <a:extLst>
              <a:ext uri="{FF2B5EF4-FFF2-40B4-BE49-F238E27FC236}">
                <a16:creationId xmlns:a16="http://schemas.microsoft.com/office/drawing/2014/main" id="{EE453D8C-95A7-6872-5F89-E2B9EEFD049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38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28CB3E-22B9-B866-E226-2A35EFC8B8D3}"/>
              </a:ext>
            </a:extLst>
          </p:cNvPr>
          <p:cNvSpPr>
            <a:spLocks noGrp="1"/>
          </p:cNvSpPr>
          <p:nvPr>
            <p:ph idx="1"/>
          </p:nvPr>
        </p:nvSpPr>
        <p:spPr>
          <a:xfrm>
            <a:off x="6503158" y="649480"/>
            <a:ext cx="4862447" cy="5546047"/>
          </a:xfrm>
        </p:spPr>
        <p:txBody>
          <a:bodyPr anchor="ctr">
            <a:normAutofit/>
          </a:bodyPr>
          <a:lstStyle/>
          <a:p>
            <a:pPr marL="0" indent="0">
              <a:buNone/>
            </a:pPr>
            <a:endParaRPr lang="en-US" sz="2000" b="1"/>
          </a:p>
          <a:p>
            <a:pPr marL="0" indent="0">
              <a:buNone/>
            </a:pPr>
            <a:endParaRPr lang="en-US" sz="2000" b="1"/>
          </a:p>
          <a:p>
            <a:pPr marL="0" indent="0">
              <a:buNone/>
            </a:pPr>
            <a:r>
              <a:rPr lang="en-US" sz="2000" b="1"/>
              <a:t>The relationship of cultural humility and crisis intervention begins with understanding and accepting another culture’s beliefs and practices form that culture’s perspective, and not assessing the worthiness of that culture.</a:t>
            </a:r>
          </a:p>
        </p:txBody>
      </p:sp>
    </p:spTree>
    <p:extLst>
      <p:ext uri="{BB962C8B-B14F-4D97-AF65-F5344CB8AC3E}">
        <p14:creationId xmlns:p14="http://schemas.microsoft.com/office/powerpoint/2010/main" val="283750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4791-1EEF-ABEB-9C56-62083342295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Cultural Humility Involves</a:t>
            </a:r>
          </a:p>
        </p:txBody>
      </p:sp>
      <p:graphicFrame>
        <p:nvGraphicFramePr>
          <p:cNvPr id="382" name="Content Placeholder 2">
            <a:extLst>
              <a:ext uri="{FF2B5EF4-FFF2-40B4-BE49-F238E27FC236}">
                <a16:creationId xmlns:a16="http://schemas.microsoft.com/office/drawing/2014/main" id="{8DF623E2-1744-47AB-6780-75879E7F8ADA}"/>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79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550</Words>
  <Application>Microsoft Office PowerPoint</Application>
  <PresentationFormat>Widescreen</PresentationFormat>
  <Paragraphs>59</Paragraphs>
  <Slides>15</Slides>
  <Notes>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Cultural Humility and  Crisis Intervention</vt:lpstr>
      <vt:lpstr>Learning Objectives  </vt:lpstr>
      <vt:lpstr>PowerPoint Presentation</vt:lpstr>
      <vt:lpstr>PowerPoint Presentation</vt:lpstr>
      <vt:lpstr>Aspects that affect culture</vt:lpstr>
      <vt:lpstr>Relating Cultural Humility To Crisis Intervention</vt:lpstr>
      <vt:lpstr>PowerPoint Presentation</vt:lpstr>
      <vt:lpstr>PowerPoint Presentation</vt:lpstr>
      <vt:lpstr>Cultural Humility Involves</vt:lpstr>
      <vt:lpstr>Three Principles of Cultural Humility  --A lifelong commitment to learning and critical self reflection. --Being aware of the power imbalance that exists between law enforcement and our communities. --Institutional accountability and a mutually respectful partnership that is rooted in trust.    </vt:lpstr>
      <vt:lpstr>Be “HUMBLE”</vt:lpstr>
      <vt:lpstr>PowerPoint Presentation</vt:lpstr>
      <vt:lpstr>Putting It Into Action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and  Crisis Intervention</dc:title>
  <dc:creator>James Fitzgerald</dc:creator>
  <cp:lastModifiedBy>James Fitzgerald</cp:lastModifiedBy>
  <cp:revision>2</cp:revision>
  <dcterms:created xsi:type="dcterms:W3CDTF">2024-02-04T19:20:06Z</dcterms:created>
  <dcterms:modified xsi:type="dcterms:W3CDTF">2024-02-05T18:17:19Z</dcterms:modified>
</cp:coreProperties>
</file>